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97" r:id="rId1"/>
  </p:sldMasterIdLst>
  <p:notesMasterIdLst>
    <p:notesMasterId r:id="rId77"/>
  </p:notesMasterIdLst>
  <p:sldIdLst>
    <p:sldId id="256" r:id="rId2"/>
    <p:sldId id="257" r:id="rId3"/>
    <p:sldId id="327" r:id="rId4"/>
    <p:sldId id="328" r:id="rId5"/>
    <p:sldId id="329" r:id="rId6"/>
    <p:sldId id="330" r:id="rId7"/>
    <p:sldId id="323" r:id="rId8"/>
    <p:sldId id="324" r:id="rId9"/>
    <p:sldId id="325" r:id="rId10"/>
    <p:sldId id="326" r:id="rId11"/>
    <p:sldId id="333" r:id="rId12"/>
    <p:sldId id="332" r:id="rId13"/>
    <p:sldId id="334" r:id="rId14"/>
    <p:sldId id="258" r:id="rId15"/>
    <p:sldId id="336" r:id="rId16"/>
    <p:sldId id="303" r:id="rId17"/>
    <p:sldId id="304" r:id="rId18"/>
    <p:sldId id="308" r:id="rId19"/>
    <p:sldId id="310" r:id="rId20"/>
    <p:sldId id="305" r:id="rId21"/>
    <p:sldId id="306" r:id="rId22"/>
    <p:sldId id="311" r:id="rId23"/>
    <p:sldId id="312" r:id="rId24"/>
    <p:sldId id="313" r:id="rId25"/>
    <p:sldId id="309" r:id="rId26"/>
    <p:sldId id="314" r:id="rId27"/>
    <p:sldId id="315" r:id="rId28"/>
    <p:sldId id="316" r:id="rId29"/>
    <p:sldId id="318" r:id="rId30"/>
    <p:sldId id="317" r:id="rId31"/>
    <p:sldId id="259" r:id="rId32"/>
    <p:sldId id="260" r:id="rId33"/>
    <p:sldId id="262" r:id="rId34"/>
    <p:sldId id="263" r:id="rId35"/>
    <p:sldId id="265" r:id="rId36"/>
    <p:sldId id="268" r:id="rId37"/>
    <p:sldId id="266" r:id="rId38"/>
    <p:sldId id="267" r:id="rId39"/>
    <p:sldId id="270" r:id="rId40"/>
    <p:sldId id="271" r:id="rId41"/>
    <p:sldId id="269" r:id="rId42"/>
    <p:sldId id="264" r:id="rId43"/>
    <p:sldId id="272" r:id="rId44"/>
    <p:sldId id="274" r:id="rId45"/>
    <p:sldId id="281" r:id="rId46"/>
    <p:sldId id="275" r:id="rId47"/>
    <p:sldId id="276" r:id="rId48"/>
    <p:sldId id="279" r:id="rId49"/>
    <p:sldId id="278" r:id="rId50"/>
    <p:sldId id="285" r:id="rId51"/>
    <p:sldId id="277" r:id="rId52"/>
    <p:sldId id="282" r:id="rId53"/>
    <p:sldId id="283" r:id="rId54"/>
    <p:sldId id="284" r:id="rId55"/>
    <p:sldId id="286" r:id="rId56"/>
    <p:sldId id="290" r:id="rId57"/>
    <p:sldId id="287" r:id="rId58"/>
    <p:sldId id="292" r:id="rId59"/>
    <p:sldId id="291" r:id="rId60"/>
    <p:sldId id="298" r:id="rId61"/>
    <p:sldId id="293" r:id="rId62"/>
    <p:sldId id="294" r:id="rId63"/>
    <p:sldId id="289" r:id="rId64"/>
    <p:sldId id="295" r:id="rId65"/>
    <p:sldId id="297" r:id="rId66"/>
    <p:sldId id="296" r:id="rId67"/>
    <p:sldId id="299" r:id="rId68"/>
    <p:sldId id="301" r:id="rId69"/>
    <p:sldId id="300" r:id="rId70"/>
    <p:sldId id="331" r:id="rId71"/>
    <p:sldId id="280" r:id="rId72"/>
    <p:sldId id="288" r:id="rId73"/>
    <p:sldId id="302" r:id="rId74"/>
    <p:sldId id="322" r:id="rId75"/>
    <p:sldId id="307" r:id="rId7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ir Attar" initials="NA" lastIdx="1" clrIdx="0">
    <p:extLst>
      <p:ext uri="{19B8F6BF-5375-455C-9EA6-DF929625EA0E}">
        <p15:presenceInfo xmlns:p15="http://schemas.microsoft.com/office/powerpoint/2012/main" userId="S-1-5-21-583907252-1343024091-1708537768-2342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 snapToGrid="0">
      <p:cViewPr>
        <p:scale>
          <a:sx n="66" d="100"/>
          <a:sy n="66" d="100"/>
        </p:scale>
        <p:origin x="936" y="6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commentAuthors" Target="commentAuthors.xml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89B92A-548A-4620-9601-BFCAAA6147FE}" type="datetimeFigureOut">
              <a:rPr lang="en-US" smtClean="0"/>
              <a:t>11/5/2015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473FAA-2B2B-4D7C-A54E-F65DEF84E7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7164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473FAA-2B2B-4D7C-A54E-F65DEF84E79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948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473FAA-2B2B-4D7C-A54E-F65DEF84E79F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3903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473FAA-2B2B-4D7C-A54E-F65DEF84E79F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4237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473FAA-2B2B-4D7C-A54E-F65DEF84E79F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6673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473FAA-2B2B-4D7C-A54E-F65DEF84E79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2857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473FAA-2B2B-4D7C-A54E-F65DEF84E79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2261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473FAA-2B2B-4D7C-A54E-F65DEF84E79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9848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473FAA-2B2B-4D7C-A54E-F65DEF84E79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96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473FAA-2B2B-4D7C-A54E-F65DEF84E79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1634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473FAA-2B2B-4D7C-A54E-F65DEF84E79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414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473FAA-2B2B-4D7C-A54E-F65DEF84E79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4645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473FAA-2B2B-4D7C-A54E-F65DEF84E79F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3514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4DEE5-48B4-492F-804F-3D05B714D030}" type="datetime1">
              <a:rPr lang="en-US" smtClean="0"/>
              <a:t>11/5/2015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 Hatton, Programming Languages and Safety-Related Systems , 1995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0350944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5F404-3C1F-45D0-AF90-2C23436139EC}" type="datetime1">
              <a:rPr lang="en-US" smtClean="0"/>
              <a:t>11/5/2015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 Hatton, Programming Languages and Safety-Related Systems , 1995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87542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63955-76D3-490E-9E20-FB0DDCA547AA}" type="datetime1">
              <a:rPr lang="en-US" smtClean="0"/>
              <a:t>11/5/2015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 Hatton, Programming Languages and Safety-Related Systems , 1995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6429675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5D4023-E034-4164-A635-8ED0270E8F1F}" type="datetime1">
              <a:rPr lang="en-US" smtClean="0"/>
              <a:t>11/5/2015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 Hatton, Programming Languages and Safety-Related Systems , 1995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3200"/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61818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C1CE3-05EC-41B0-A44A-EB9A10660BAC}" type="datetime1">
              <a:rPr lang="en-US" smtClean="0"/>
              <a:t>11/5/2015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 Hatton, Programming Languages and Safety-Related Systems , 1995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2869197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D54343-10D3-4B23-BC89-F9437C89B911}" type="datetime1">
              <a:rPr lang="en-US" smtClean="0"/>
              <a:t>11/5/2015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 Hatton, Programming Languages and Safety-Related Systems , 1995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14565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5DCB5-3681-48C5-BC0B-55125AA74AC1}" type="datetime1">
              <a:rPr lang="en-US" smtClean="0"/>
              <a:t>11/5/2015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 Hatton, Programming Languages and Safety-Related Systems , 1995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76762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96B817-4093-4E76-AA69-5E37C000DA85}" type="datetime1">
              <a:rPr lang="en-US" smtClean="0"/>
              <a:t>11/5/2015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 Hatton, Programming Languages and Safety-Related Systems , 1995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48376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B9AA0-461E-43F3-B68A-BB2F505C0970}" type="datetime1">
              <a:rPr lang="en-US" smtClean="0"/>
              <a:t>11/5/2015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1 Hatton, Programming Languages and Safety-Related Systems , 1995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3813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FACEF1B2-5743-4224-A018-7E97EF6E9FF8}" type="datetime1">
              <a:rPr lang="en-US" smtClean="0"/>
              <a:t>11/5/2015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1 Hatton, Programming Languages and Safety-Related Systems , 1995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10809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21902-8D15-4B49-82ED-414D648608D2}" type="datetime1">
              <a:rPr lang="en-US" smtClean="0"/>
              <a:t>11/5/2015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 Hatton, Programming Languages and Safety-Related Systems , 1995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E5644-1E61-4311-A31E-84CB9C7AA8A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65593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F97A2072-50D7-498B-862E-BA1CE591C97E}" type="datetime1">
              <a:rPr lang="en-US" smtClean="0"/>
              <a:t>11/5/2015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1 Hatton, Programming Languages and Safety-Related Systems , 1995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83975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rosettacode.org/wiki/Rosetta_Code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rosettacode.org/wiki/Simple_windowed_application#Java" TargetMode="External"/><Relationship Id="rId2" Type="http://schemas.openxmlformats.org/officeDocument/2006/relationships/hyperlink" Target="http://rosettacode.org/wiki/Sorting_algorithms/Bubble_sort#Java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hyperlink" Target="http://rosettacode.org/wiki/Singly-linked_list/Traversal#Java" TargetMode="External"/><Relationship Id="rId4" Type="http://schemas.openxmlformats.org/officeDocument/2006/relationships/hyperlink" Target="http://rosettacode.org/wiki/HTTP#Java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pengroup.org/onlinepubs/009695399/functions/printf.html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5400" cap="none" dirty="0" smtClean="0"/>
              <a:t>A Comparative Study of Programming Languages </a:t>
            </a:r>
            <a:br>
              <a:rPr lang="en-US" sz="5400" cap="none" dirty="0" smtClean="0"/>
            </a:br>
            <a:r>
              <a:rPr lang="en-US" sz="5400" cap="none" dirty="0" smtClean="0"/>
              <a:t>in Rosetta Code</a:t>
            </a:r>
            <a:endParaRPr lang="en-US" sz="4400" cap="none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091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Research Method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>
                <a:hlinkClick r:id="rId2"/>
              </a:rPr>
              <a:t>Rosetta </a:t>
            </a:r>
            <a:r>
              <a:rPr lang="en-US" sz="3200" dirty="0">
                <a:hlinkClick r:id="rId2"/>
              </a:rPr>
              <a:t>Code</a:t>
            </a:r>
            <a:r>
              <a:rPr lang="en-US" sz="3200" dirty="0"/>
              <a:t> – a code repository</a:t>
            </a:r>
            <a:endParaRPr lang="en-US" sz="3200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Online, open-source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Purposes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Tasks, Languages, Solutions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/>
              <a:t>745 tasks, 379 languages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US" sz="3000" dirty="0" smtClean="0"/>
          </a:p>
          <a:p>
            <a:pPr lvl="1">
              <a:buFont typeface="Wingdings" panose="05000000000000000000" pitchFamily="2" charset="2"/>
              <a:buChar char="Ø"/>
            </a:pPr>
            <a:endParaRPr lang="en-US" sz="3000" dirty="0"/>
          </a:p>
          <a:p>
            <a:pPr>
              <a:buFont typeface="Wingdings" panose="05000000000000000000" pitchFamily="2" charset="2"/>
              <a:buChar char="Ø"/>
            </a:pPr>
            <a:endParaRPr lang="en-US" sz="3200" dirty="0" smtClean="0"/>
          </a:p>
          <a:p>
            <a:pPr>
              <a:buFont typeface="Wingdings" panose="05000000000000000000" pitchFamily="2" charset="2"/>
              <a:buChar char="Ø"/>
            </a:pPr>
            <a:endParaRPr lang="en-US" sz="3200" dirty="0"/>
          </a:p>
          <a:p>
            <a:pPr>
              <a:buFont typeface="Wingdings" panose="05000000000000000000" pitchFamily="2" charset="2"/>
              <a:buChar char="Ø"/>
            </a:pPr>
            <a:endParaRPr lang="en-US" sz="32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10</a:t>
            </a:fld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9546" y="843784"/>
            <a:ext cx="8126672" cy="5419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263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Research Method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lvl="1">
              <a:buFont typeface="Wingdings" panose="05000000000000000000" pitchFamily="2" charset="2"/>
              <a:buChar char="Ø"/>
            </a:pPr>
            <a:r>
              <a:rPr lang="en-US" sz="3200" dirty="0" smtClean="0"/>
              <a:t>Task examples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sz="3200" dirty="0" smtClean="0"/>
              <a:t>Algorithmic: </a:t>
            </a:r>
            <a:r>
              <a:rPr lang="en-US" sz="3200" dirty="0" smtClean="0">
                <a:hlinkClick r:id="rId2"/>
              </a:rPr>
              <a:t>Bubble sort</a:t>
            </a:r>
            <a:r>
              <a:rPr lang="en-US" sz="3200" dirty="0" smtClean="0"/>
              <a:t>, </a:t>
            </a:r>
            <a:br>
              <a:rPr lang="en-US" sz="3200" dirty="0" smtClean="0"/>
            </a:br>
            <a:r>
              <a:rPr lang="en-US" sz="3200" dirty="0" smtClean="0"/>
              <a:t>Mat-</a:t>
            </a:r>
            <a:r>
              <a:rPr lang="en-US" sz="3200" dirty="0" err="1" smtClean="0"/>
              <a:t>mult</a:t>
            </a:r>
            <a:endParaRPr lang="en-US" sz="3200" dirty="0" smtClean="0"/>
          </a:p>
          <a:p>
            <a:pPr lvl="2">
              <a:buFont typeface="Wingdings" panose="05000000000000000000" pitchFamily="2" charset="2"/>
              <a:buChar char="Ø"/>
            </a:pPr>
            <a:r>
              <a:rPr lang="en-US" sz="3200" dirty="0" smtClean="0"/>
              <a:t>I/O: </a:t>
            </a:r>
            <a:r>
              <a:rPr lang="en-US" sz="3200" dirty="0" smtClean="0">
                <a:hlinkClick r:id="rId3"/>
              </a:rPr>
              <a:t>GUI application</a:t>
            </a:r>
            <a:r>
              <a:rPr lang="en-US" sz="3200" dirty="0" smtClean="0"/>
              <a:t>,</a:t>
            </a:r>
            <a:br>
              <a:rPr lang="en-US" sz="3200" dirty="0" smtClean="0"/>
            </a:br>
            <a:r>
              <a:rPr lang="en-US" sz="3200" dirty="0" smtClean="0">
                <a:hlinkClick r:id="rId4"/>
              </a:rPr>
              <a:t>HTTP request</a:t>
            </a:r>
            <a:r>
              <a:rPr lang="en-US" sz="3200" dirty="0" smtClean="0"/>
              <a:t>, File I/O 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sz="3200" dirty="0" smtClean="0"/>
              <a:t>Text: Parsing (XML), </a:t>
            </a:r>
            <a:br>
              <a:rPr lang="en-US" sz="3200" dirty="0" smtClean="0"/>
            </a:br>
            <a:r>
              <a:rPr lang="en-US" sz="3200" dirty="0" smtClean="0"/>
              <a:t>Strings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sz="3200" dirty="0" smtClean="0"/>
              <a:t>Data structures: </a:t>
            </a:r>
            <a:r>
              <a:rPr lang="en-US" sz="3200" dirty="0" smtClean="0">
                <a:hlinkClick r:id="rId5"/>
              </a:rPr>
              <a:t>List traversal</a:t>
            </a:r>
            <a:r>
              <a:rPr lang="en-US" sz="3200" dirty="0" smtClean="0"/>
              <a:t>,</a:t>
            </a:r>
            <a:br>
              <a:rPr lang="en-US" sz="3200" dirty="0" smtClean="0"/>
            </a:br>
            <a:r>
              <a:rPr lang="en-US" sz="3200" dirty="0" smtClean="0"/>
              <a:t>Trees etc.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US" sz="3200" dirty="0" smtClean="0"/>
          </a:p>
          <a:p>
            <a:pPr lvl="1">
              <a:buFont typeface="Wingdings" panose="05000000000000000000" pitchFamily="2" charset="2"/>
              <a:buChar char="Ø"/>
            </a:pPr>
            <a:endParaRPr lang="en-US" sz="3200" dirty="0"/>
          </a:p>
          <a:p>
            <a:pPr>
              <a:buFont typeface="Wingdings" panose="05000000000000000000" pitchFamily="2" charset="2"/>
              <a:buChar char="Ø"/>
            </a:pPr>
            <a:endParaRPr lang="en-US" sz="3200" dirty="0" smtClean="0"/>
          </a:p>
          <a:p>
            <a:pPr>
              <a:buFont typeface="Wingdings" panose="05000000000000000000" pitchFamily="2" charset="2"/>
              <a:buChar char="Ø"/>
            </a:pPr>
            <a:endParaRPr lang="en-US" sz="3200" dirty="0"/>
          </a:p>
          <a:p>
            <a:pPr>
              <a:buFont typeface="Wingdings" panose="05000000000000000000" pitchFamily="2" charset="2"/>
              <a:buChar char="Ø"/>
            </a:pPr>
            <a:endParaRPr lang="en-US" sz="32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11</a:t>
            </a:fld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9546" y="843784"/>
            <a:ext cx="8126672" cy="5419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447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Research </a:t>
            </a:r>
            <a:r>
              <a:rPr lang="en-US" dirty="0" smtClean="0"/>
              <a:t>Method – Task selection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400" dirty="0" smtClean="0"/>
              <a:t>745 tasks.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400" dirty="0" smtClean="0"/>
              <a:t>Select clearly-defined tasks.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400" dirty="0" smtClean="0"/>
              <a:t>Minor variants of a unique problem.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3400" dirty="0" smtClean="0"/>
          </a:p>
          <a:p>
            <a:pPr lvl="1">
              <a:buFont typeface="Wingdings" panose="05000000000000000000" pitchFamily="2" charset="2"/>
              <a:buChar char="Ø"/>
            </a:pPr>
            <a:endParaRPr lang="en-US" sz="3200" dirty="0" smtClean="0"/>
          </a:p>
          <a:p>
            <a:pPr lvl="1">
              <a:buFont typeface="Wingdings" panose="05000000000000000000" pitchFamily="2" charset="2"/>
              <a:buChar char="Ø"/>
            </a:pPr>
            <a:endParaRPr lang="en-US" sz="3600" dirty="0" smtClean="0"/>
          </a:p>
          <a:p>
            <a:pPr lvl="1">
              <a:buFont typeface="Wingdings" panose="05000000000000000000" pitchFamily="2" charset="2"/>
              <a:buChar char="Ø"/>
            </a:pPr>
            <a:endParaRPr lang="en-US" sz="3600" dirty="0"/>
          </a:p>
          <a:p>
            <a:pPr>
              <a:buFont typeface="Wingdings" panose="05000000000000000000" pitchFamily="2" charset="2"/>
              <a:buChar char="Ø"/>
            </a:pPr>
            <a:endParaRPr lang="en-US" sz="4000" dirty="0" smtClean="0"/>
          </a:p>
          <a:p>
            <a:pPr>
              <a:buFont typeface="Wingdings" panose="05000000000000000000" pitchFamily="2" charset="2"/>
              <a:buChar char="Ø"/>
            </a:pPr>
            <a:endParaRPr lang="en-US" sz="4000" dirty="0"/>
          </a:p>
          <a:p>
            <a:pPr>
              <a:buFont typeface="Wingdings" panose="05000000000000000000" pitchFamily="2" charset="2"/>
              <a:buChar char="Ø"/>
            </a:pPr>
            <a:endParaRPr lang="en-US" sz="4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12</a:t>
            </a:fld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6939" y="286603"/>
            <a:ext cx="4546761" cy="303231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16375" t="33489" r="15875" b="44185"/>
          <a:stretch/>
        </p:blipFill>
        <p:spPr>
          <a:xfrm>
            <a:off x="1145482" y="4007106"/>
            <a:ext cx="9961996" cy="1764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894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Research </a:t>
            </a:r>
            <a:r>
              <a:rPr lang="en-US" dirty="0" smtClean="0"/>
              <a:t>Method – Language selection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400" dirty="0" smtClean="0"/>
              <a:t>Select from 379 languages (!):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200" dirty="0" smtClean="0"/>
              <a:t>Prefer popular languages (TIOBE rating).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200" dirty="0" smtClean="0"/>
              <a:t>Ensure enough data for statistical analysis </a:t>
            </a:r>
            <a:br>
              <a:rPr lang="en-US" sz="3200" dirty="0" smtClean="0"/>
            </a:br>
            <a:r>
              <a:rPr lang="en-US" sz="3200" dirty="0" smtClean="0"/>
              <a:t>(common in </a:t>
            </a:r>
            <a:r>
              <a:rPr lang="en-US" sz="3200" dirty="0"/>
              <a:t>R</a:t>
            </a:r>
            <a:r>
              <a:rPr lang="en-US" sz="3200" dirty="0" smtClean="0"/>
              <a:t>osetta).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200" dirty="0" smtClean="0"/>
              <a:t>Mitigate “Hyped” languages.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3400" dirty="0" smtClean="0"/>
          </a:p>
          <a:p>
            <a:pPr lvl="1">
              <a:buFont typeface="Wingdings" panose="05000000000000000000" pitchFamily="2" charset="2"/>
              <a:buChar char="Ø"/>
            </a:pPr>
            <a:endParaRPr lang="en-US" sz="3200" dirty="0" smtClean="0"/>
          </a:p>
          <a:p>
            <a:pPr lvl="1">
              <a:buFont typeface="Wingdings" panose="05000000000000000000" pitchFamily="2" charset="2"/>
              <a:buChar char="Ø"/>
            </a:pPr>
            <a:endParaRPr lang="en-US" sz="3600" dirty="0" smtClean="0"/>
          </a:p>
          <a:p>
            <a:pPr lvl="1">
              <a:buFont typeface="Wingdings" panose="05000000000000000000" pitchFamily="2" charset="2"/>
              <a:buChar char="Ø"/>
            </a:pPr>
            <a:endParaRPr lang="en-US" sz="3600" dirty="0"/>
          </a:p>
          <a:p>
            <a:pPr>
              <a:buFont typeface="Wingdings" panose="05000000000000000000" pitchFamily="2" charset="2"/>
              <a:buChar char="Ø"/>
            </a:pPr>
            <a:endParaRPr lang="en-US" sz="4000" dirty="0" smtClean="0"/>
          </a:p>
          <a:p>
            <a:pPr>
              <a:buFont typeface="Wingdings" panose="05000000000000000000" pitchFamily="2" charset="2"/>
              <a:buChar char="Ø"/>
            </a:pPr>
            <a:endParaRPr lang="en-US" sz="4000" dirty="0"/>
          </a:p>
          <a:p>
            <a:pPr>
              <a:buFont typeface="Wingdings" panose="05000000000000000000" pitchFamily="2" charset="2"/>
              <a:buChar char="Ø"/>
            </a:pPr>
            <a:endParaRPr lang="en-US" sz="4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13</a:t>
            </a:fld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6939" y="286603"/>
            <a:ext cx="4546761" cy="3032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444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8 </a:t>
            </a:r>
            <a:r>
              <a:rPr lang="en-US" sz="3200" dirty="0" smtClean="0"/>
              <a:t>languages that were compared.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Divided into 4 groups based on their Programming Paradigm/“type</a:t>
            </a:r>
            <a:r>
              <a:rPr lang="en-US" sz="3200" dirty="0"/>
              <a:t>”. </a:t>
            </a:r>
            <a:endParaRPr lang="en-US" sz="3200" dirty="0" smtClean="0"/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14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0381" t="14873" r="19332" b="28250"/>
          <a:stretch/>
        </p:blipFill>
        <p:spPr>
          <a:xfrm>
            <a:off x="952137" y="3539551"/>
            <a:ext cx="10711543" cy="4659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666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endParaRPr lang="en-US" sz="320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Difference than other researches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32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3767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Programming Paradigms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3490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A Programming Paradigm is “</a:t>
            </a:r>
            <a:r>
              <a:rPr lang="en-US" sz="3200" i="1" dirty="0" smtClean="0"/>
              <a:t>A </a:t>
            </a:r>
            <a:r>
              <a:rPr lang="en-US" sz="3200" i="1" dirty="0"/>
              <a:t>fundamental style of </a:t>
            </a:r>
            <a:r>
              <a:rPr lang="en-US" sz="3200" i="1" dirty="0" smtClean="0"/>
              <a:t>programming</a:t>
            </a:r>
            <a:r>
              <a:rPr lang="en-US" sz="3200" i="1" dirty="0"/>
              <a:t>, serving as a way of building the structure and elements of computer programs</a:t>
            </a:r>
            <a:r>
              <a:rPr lang="en-US" sz="3200" i="1" dirty="0" smtClean="0"/>
              <a:t>.”</a:t>
            </a:r>
            <a:r>
              <a:rPr lang="en-US" sz="3200" i="1" baseline="30000" dirty="0" smtClean="0"/>
              <a:t>1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Languages have capabilities and styles, based on their supported paradigms. </a:t>
            </a:r>
            <a:br>
              <a:rPr lang="en-US" sz="3200" dirty="0" smtClean="0"/>
            </a:br>
            <a:r>
              <a:rPr lang="en-US" sz="3200" dirty="0" smtClean="0"/>
              <a:t>i.e. Java follows object-oriented paradigm.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Some languages follow a single paradigm, while others </a:t>
            </a:r>
            <a:br>
              <a:rPr lang="en-US" sz="3200" dirty="0" smtClean="0"/>
            </a:br>
            <a:r>
              <a:rPr lang="en-US" sz="3200" dirty="0" smtClean="0"/>
              <a:t>are multi-paradigm.</a:t>
            </a: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17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1097280" y="6492875"/>
            <a:ext cx="8772516" cy="365125"/>
          </a:xfrm>
        </p:spPr>
        <p:txBody>
          <a:bodyPr/>
          <a:lstStyle/>
          <a:p>
            <a:pPr algn="l"/>
            <a:r>
              <a:rPr lang="en-US" sz="1800" dirty="0" smtClean="0"/>
              <a:t>1 https://en.wikipedia.org/wiki/Programming_paradigm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488704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Languages by paradigms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 smtClean="0"/>
              <a:t>Languages in study: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Procedural : C, Go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Object Oriented: Java, C#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Functional: Haskell, F#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Scripting (*): Python, Ruby</a:t>
            </a: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18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1097280" y="6492875"/>
            <a:ext cx="8772516" cy="365125"/>
          </a:xfrm>
        </p:spPr>
        <p:txBody>
          <a:bodyPr/>
          <a:lstStyle/>
          <a:p>
            <a:pPr algn="l"/>
            <a:r>
              <a:rPr lang="en-US" sz="1800" dirty="0" smtClean="0"/>
              <a:t>1 https://en.wikipedia.org/wiki/Programming_paradigm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4013482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Programming Paradigms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Let’s demonstrate the </a:t>
            </a:r>
            <a:r>
              <a:rPr lang="en-US" sz="3200" dirty="0"/>
              <a:t>PP’s by a </a:t>
            </a:r>
            <a:r>
              <a:rPr lang="en-US" sz="3200" dirty="0" smtClean="0"/>
              <a:t>known algorithm: </a:t>
            </a:r>
          </a:p>
          <a:p>
            <a:pPr marL="0" indent="0">
              <a:buNone/>
            </a:pPr>
            <a:endParaRPr lang="en-US" sz="3200" dirty="0" smtClean="0"/>
          </a:p>
          <a:p>
            <a:pPr marL="0" indent="0">
              <a:buNone/>
            </a:pPr>
            <a:r>
              <a:rPr lang="en-US" sz="3200" dirty="0" smtClean="0"/>
              <a:t>Quicksort:</a:t>
            </a: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19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1097280" y="6492875"/>
            <a:ext cx="8772516" cy="365125"/>
          </a:xfrm>
        </p:spPr>
        <p:txBody>
          <a:bodyPr/>
          <a:lstStyle/>
          <a:p>
            <a:pPr algn="l"/>
            <a:r>
              <a:rPr lang="en-US" sz="1800" dirty="0" smtClean="0"/>
              <a:t>1 https://en.wikipedia.org/wiki/Programming_paradigm</a:t>
            </a:r>
            <a:endParaRPr lang="en-US" sz="1800" dirty="0"/>
          </a:p>
        </p:txBody>
      </p:sp>
      <p:pic>
        <p:nvPicPr>
          <p:cNvPr id="1028" name="Picture 4" descr="Quicksor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6255" y="2637374"/>
            <a:ext cx="5939584" cy="3822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8754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Time allocation – hidden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Overview 5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Research Setup 5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Programming paradigms overview 20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Results: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RQ1 – Conciseness 5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RQ2 – Executable Size 5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RQ3 – Running time 5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RQ4 – Memory usage 5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RQ5 – Error proneness 5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Conclusion 5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Haskell 10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Go 5 ……………… TOTAL: 80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z="3200" smtClean="0"/>
              <a:t>2</a:t>
            </a:fld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341346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Procedural Paradigm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Procedural programming is based upon the concept of  procedure calls.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Each procedure = a set of computational steps to carry out.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Sequential.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Examples: C, Go, C++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20</a:t>
            </a:fld>
            <a:endParaRPr lang="en-US" dirty="0"/>
          </a:p>
        </p:txBody>
      </p:sp>
      <p:pic>
        <p:nvPicPr>
          <p:cNvPr id="7" name="Picture 2" descr="http://previews.123rf.com/images/skvoor/skvoor0906/skvoor090600053/5109930-Man-and-diagram-3d-rendered-illustration-isolated-on-white--Stock-Illustration.jpg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0656" y="3453906"/>
            <a:ext cx="2846070" cy="2846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3483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Procedural Paradigm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Programming with </a:t>
            </a:r>
            <a:r>
              <a:rPr lang="en-US" sz="3200" i="1" dirty="0" smtClean="0"/>
              <a:t>side effects.</a:t>
            </a:r>
            <a:endParaRPr lang="en-US" sz="3200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Top-down approach: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000" dirty="0" smtClean="0"/>
              <a:t>one “main” procedure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000" dirty="0" smtClean="0"/>
              <a:t>has 5-6 sub routines, each built once again on 5-6 subroutines.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000" dirty="0" smtClean="0"/>
              <a:t>And so 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Other approaches (recursive).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983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Procedural Paradigm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22</a:t>
            </a:fld>
            <a:endParaRPr lang="en-US" dirty="0"/>
          </a:p>
        </p:txBody>
      </p:sp>
      <p:sp>
        <p:nvSpPr>
          <p:cNvPr id="7" name="Rectangle 4"/>
          <p:cNvSpPr>
            <a:spLocks noGrp="1" noChangeArrowheads="1"/>
          </p:cNvSpPr>
          <p:nvPr>
            <p:ph idx="1"/>
          </p:nvPr>
        </p:nvSpPr>
        <p:spPr bwMode="auto">
          <a:xfrm>
            <a:off x="388620" y="2147581"/>
            <a:ext cx="11475720" cy="3477875"/>
          </a:xfrm>
          <a:prstGeom prst="rect">
            <a:avLst/>
          </a:prstGeom>
          <a:solidFill>
            <a:srgbClr val="F9F9F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 err="1" smtClean="0">
                <a:ln>
                  <a:noFill/>
                </a:ln>
                <a:solidFill>
                  <a:srgbClr val="6666CC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main 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0099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0099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kumimoji="0" lang="en-US" altLang="en-US" b="1" i="0" u="none" strike="noStrike" cap="none" normalizeH="0" baseline="0" dirty="0" err="1" smtClean="0">
                <a:ln>
                  <a:noFill/>
                </a:ln>
                <a:solidFill>
                  <a:srgbClr val="6666CC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a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0099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[]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0099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00999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00999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65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00999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-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00999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31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00999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00999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99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00999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00999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83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00999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782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00999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0099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kumimoji="0" lang="en-US" altLang="en-US" b="1" i="0" u="none" strike="noStrike" cap="none" normalizeH="0" baseline="0" dirty="0" err="1" smtClean="0">
                <a:ln>
                  <a:noFill/>
                </a:ln>
                <a:solidFill>
                  <a:srgbClr val="6666CC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n = </a:t>
            </a:r>
            <a:r>
              <a:rPr kumimoji="0" lang="en-US" altLang="en-US" b="1" i="0" u="none" strike="noStrike" cap="none" normalizeH="0" baseline="0" dirty="0" err="1" smtClean="0">
                <a:ln>
                  <a:noFill/>
                </a:ln>
                <a:solidFill>
                  <a:srgbClr val="6666CC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sizeof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a / </a:t>
            </a:r>
            <a:r>
              <a:rPr kumimoji="0" lang="en-US" altLang="en-US" b="1" i="0" u="none" strike="noStrike" cap="none" normalizeH="0" baseline="0" dirty="0" err="1" smtClean="0">
                <a:ln>
                  <a:noFill/>
                </a:ln>
                <a:solidFill>
                  <a:srgbClr val="6666CC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sizeof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a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0099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00999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0099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kumimoji="0" lang="en-US" altLang="en-US" b="1" i="0" u="none" strike="noStrike" cap="none" normalizeH="0" baseline="0" dirty="0" err="1" smtClean="0">
                <a:ln>
                  <a:noFill/>
                </a:ln>
                <a:solidFill>
                  <a:srgbClr val="6666CC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0099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00999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&lt; n; 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++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0099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kumimoji="0" lang="en-US" altLang="en-US" b="1" i="0" u="none" strike="noStrike" cap="none" normalizeH="0" baseline="0" dirty="0" err="1" smtClean="0">
                <a:ln>
                  <a:noFill/>
                </a:ln>
                <a:solidFill>
                  <a:srgbClr val="3333CC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  <a:hlinkClick r:id="rId3"/>
              </a:rPr>
              <a:t>printf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0099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"%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rgbClr val="FF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d%s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a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0099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0099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== n - 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00999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? 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"\n"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: 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 "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0099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quick_sort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0099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a, n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0099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0099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00999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&lt; n; 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++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0099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kumimoji="0" lang="en-US" altLang="en-US" b="1" i="0" u="none" strike="noStrike" cap="none" normalizeH="0" baseline="0" dirty="0" err="1" smtClean="0">
                <a:ln>
                  <a:noFill/>
                </a:ln>
                <a:solidFill>
                  <a:srgbClr val="3333CC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  <a:hlinkClick r:id="rId3"/>
              </a:rPr>
              <a:t>printf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0099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"%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rgbClr val="FF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d%s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a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0099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0099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== n - 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00999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? 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"\n"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: 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 "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0099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00999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0099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4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5460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Procedural Paradigm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23</a:t>
            </a:fld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lvl="0"/>
            <a:r>
              <a:rPr lang="en-US" altLang="en-US" b="1" dirty="0">
                <a:solidFill>
                  <a:srgbClr val="6666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quick_sort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b="1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b="1" dirty="0" err="1">
                <a:solidFill>
                  <a:srgbClr val="6666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*a, </a:t>
            </a:r>
            <a:r>
              <a:rPr lang="en-US" altLang="en-US" b="1" dirty="0" err="1">
                <a:solidFill>
                  <a:srgbClr val="6666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n</a:t>
            </a:r>
            <a:r>
              <a:rPr lang="en-US" altLang="en-US" b="1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b="1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altLang="en-US" b="1" dirty="0" err="1" smtClean="0">
                <a:solidFill>
                  <a:srgbClr val="6666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en-US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j, p, t;</a:t>
            </a:r>
            <a:b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altLang="en-US" b="1" dirty="0" smtClean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altLang="en-US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b="1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 &lt; </a:t>
            </a:r>
            <a:r>
              <a:rPr lang="en-US" altLang="en-US" b="1" dirty="0">
                <a:solidFill>
                  <a:srgbClr val="0099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altLang="en-US" b="1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altLang="en-US" b="1" dirty="0" smtClean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p 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a</a:t>
            </a:r>
            <a:r>
              <a:rPr lang="en-US" altLang="en-US" b="1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 / </a:t>
            </a:r>
            <a:r>
              <a:rPr lang="en-US" altLang="en-US" b="1" dirty="0">
                <a:solidFill>
                  <a:srgbClr val="0099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altLang="en-US" b="1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altLang="en-US" b="1" dirty="0" smtClean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altLang="en-US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b="1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en-US" b="1" dirty="0">
                <a:solidFill>
                  <a:srgbClr val="0099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j = n - </a:t>
            </a:r>
            <a:r>
              <a:rPr lang="en-US" altLang="en-US" b="1" dirty="0">
                <a:solidFill>
                  <a:srgbClr val="0099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;; </a:t>
            </a:r>
            <a:r>
              <a:rPr lang="en-US" altLang="en-US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++, j--</a:t>
            </a:r>
            <a:r>
              <a:rPr lang="en-US" altLang="en-US" b="1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b="1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altLang="en-US" b="1" dirty="0" smtClean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en-US" altLang="en-US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b="1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altLang="en-US" b="1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altLang="en-US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en-US" b="1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 p</a:t>
            </a:r>
            <a:r>
              <a:rPr lang="en-US" altLang="en-US" b="1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n-US" altLang="en-US" dirty="0" err="1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++;</a:t>
            </a:r>
            <a:b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altLang="en-US" b="1" dirty="0" smtClean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en-US" altLang="en-US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b="1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 &lt; a</a:t>
            </a:r>
            <a:r>
              <a:rPr lang="en-US" altLang="en-US" b="1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</a:t>
            </a:r>
            <a:r>
              <a:rPr lang="en-US" altLang="en-US" b="1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])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j-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-;</a:t>
            </a:r>
            <a:b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altLang="en-US" b="1" dirty="0" smtClean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altLang="en-US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b="1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&gt;= j</a:t>
            </a:r>
            <a:r>
              <a:rPr lang="en-US" altLang="en-US" b="1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n-US" altLang="en-US" b="1" dirty="0" smtClean="0">
                <a:solidFill>
                  <a:srgbClr val="000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break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t 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a</a:t>
            </a:r>
            <a:r>
              <a:rPr lang="en-US" altLang="en-US" b="1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altLang="en-US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en-US" b="1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a</a:t>
            </a:r>
            <a:r>
              <a:rPr lang="en-US" altLang="en-US" b="1" dirty="0" smtClean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altLang="en-US" dirty="0" err="1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en-US" b="1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a</a:t>
            </a:r>
            <a:r>
              <a:rPr lang="en-US" altLang="en-US" b="1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</a:t>
            </a:r>
            <a:r>
              <a:rPr lang="en-US" altLang="en-US" b="1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a</a:t>
            </a:r>
            <a:r>
              <a:rPr lang="en-US" altLang="en-US" b="1" dirty="0" smtClean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altLang="en-US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</a:t>
            </a:r>
            <a:r>
              <a:rPr lang="en-US" altLang="en-US" b="1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t;</a:t>
            </a:r>
            <a:b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altLang="en-US" b="1" dirty="0" smtClean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altLang="en-US" dirty="0" err="1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quick_sort</a:t>
            </a:r>
            <a:r>
              <a:rPr lang="en-US" altLang="en-US" b="1" dirty="0" smtClean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en-US" b="1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altLang="en-US" dirty="0" err="1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quick_sort</a:t>
            </a:r>
            <a:r>
              <a:rPr lang="en-US" altLang="en-US" b="1" dirty="0" smtClean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 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 </a:t>
            </a:r>
            <a:r>
              <a:rPr lang="en-US" altLang="en-US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n - </a:t>
            </a:r>
            <a:r>
              <a:rPr lang="en-US" altLang="en-US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en-US" b="1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b="1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altLang="en-US" dirty="0">
                <a:solidFill>
                  <a:schemeClr val="tx1"/>
                </a:solidFill>
              </a:rPr>
              <a:t> </a:t>
            </a:r>
            <a:endParaRPr lang="en-US" altLang="en-US" sz="48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9497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oriented paradigm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Based on concept of “Objects”.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000" dirty="0" smtClean="0"/>
              <a:t>Data = </a:t>
            </a:r>
            <a:r>
              <a:rPr lang="en-US" sz="3000" i="1" dirty="0" smtClean="0"/>
              <a:t>“fields”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000" dirty="0" smtClean="0"/>
              <a:t>Code = </a:t>
            </a:r>
            <a:r>
              <a:rPr lang="en-US" sz="3000" i="1" dirty="0" smtClean="0"/>
              <a:t>“methods”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Objects are instances of class </a:t>
            </a:r>
            <a:br>
              <a:rPr lang="en-US" sz="3200" dirty="0" smtClean="0"/>
            </a:br>
            <a:r>
              <a:rPr lang="en-US" sz="3200" dirty="0" smtClean="0"/>
              <a:t>(prototype).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Objects access their own data/code.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Interaction with other objects.</a:t>
            </a: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24</a:t>
            </a:fld>
            <a:endParaRPr lang="en-US" dirty="0"/>
          </a:p>
        </p:txBody>
      </p:sp>
      <p:pic>
        <p:nvPicPr>
          <p:cNvPr id="4100" name="Picture 4" descr="http://presleyspantry.com/wp-content/uploads/2012/06/MG_0278-1024x68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8075" y="1845734"/>
            <a:ext cx="3754408" cy="2500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9200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oriented paradigm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Encapsulation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i="1" dirty="0" smtClean="0"/>
              <a:t>“Resource </a:t>
            </a:r>
            <a:r>
              <a:rPr lang="en-US" sz="3200" i="1" dirty="0"/>
              <a:t>Acquisition Is Initialization (RAII</a:t>
            </a:r>
            <a:r>
              <a:rPr lang="en-US" sz="3200" i="1" dirty="0" smtClean="0"/>
              <a:t>)”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Inheritance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Polymorphism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Example languages: Java, C#, C++, Python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3468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oriented paradigm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26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13667" t="21736" r="22249" b="4224"/>
          <a:stretch/>
        </p:blipFill>
        <p:spPr>
          <a:xfrm>
            <a:off x="1243330" y="1594703"/>
            <a:ext cx="9766300" cy="612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677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oriented paradigm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27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13499" t="16206" r="20167" b="21582"/>
          <a:stretch/>
        </p:blipFill>
        <p:spPr>
          <a:xfrm>
            <a:off x="1046480" y="1714500"/>
            <a:ext cx="101092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343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oriented paradigm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28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13417" t="33257" r="19250" b="31259"/>
          <a:stretch/>
        </p:blipFill>
        <p:spPr>
          <a:xfrm>
            <a:off x="950883" y="2171700"/>
            <a:ext cx="10261600" cy="293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638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Functional Paradigm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29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Derived from the word function.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Everything is evaluated.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Example languages: LISP/Scheme, Haskell, ML, Python ...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644920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3618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Functional Paradigm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30</a:t>
            </a:fld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0990" t="20403" r="2109" b="45500"/>
          <a:stretch/>
        </p:blipFill>
        <p:spPr>
          <a:xfrm>
            <a:off x="318582" y="2273300"/>
            <a:ext cx="11615796" cy="279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294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/>
            <a:r>
              <a:rPr lang="he-IL" dirty="0" smtClean="0"/>
              <a:t>כולן יפות, כולן חכמות, אבל רק אחת זוכה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5910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Conciseness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RQ1 : Which programming language make for more concise code ?</a:t>
            </a:r>
            <a:endParaRPr lang="en-US" sz="32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52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 format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 smtClean="0"/>
              <a:t>Gambling: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Which paradigms are better/worse?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Big Winner? (specific language)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Big Loser?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Ratio</a:t>
            </a:r>
            <a:endParaRPr lang="en-US" sz="32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33</a:t>
            </a:fld>
            <a:endParaRPr lang="en-US" dirty="0"/>
          </a:p>
        </p:txBody>
      </p:sp>
      <p:pic>
        <p:nvPicPr>
          <p:cNvPr id="6146" name="Picture 2" descr="http://www.massadventures.com/images/Casino_Games_Collag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5518" y="3064450"/>
            <a:ext cx="4206965" cy="2804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2043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Conciseness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RQ1 : Which programming language make for more concise code ?</a:t>
            </a:r>
          </a:p>
          <a:p>
            <a:endParaRPr lang="en-US" sz="320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/>
              <a:t>Non-comment, non-blank lines of code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Not required to run correctly, or even compile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Shortest solution for each task in a language</a:t>
            </a:r>
            <a:endParaRPr lang="en-US" sz="32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0630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it is important?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Bug density is constant across programming languages.</a:t>
            </a:r>
          </a:p>
          <a:p>
            <a:pPr marL="0" indent="0">
              <a:buNone/>
            </a:pPr>
            <a:r>
              <a:rPr lang="en-US" sz="3200" dirty="0" smtClean="0"/>
              <a:t>(Meaning – shorter means less bugs.)</a:t>
            </a:r>
            <a:r>
              <a:rPr lang="en-US" sz="3200" baseline="30000" dirty="0" smtClean="0"/>
              <a:t>1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Readability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Ability for code to be maintained, fixed, enhanced, tested etc.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By peers or by original writer</a:t>
            </a:r>
            <a:endParaRPr lang="en-US" sz="32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35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748145" y="6459785"/>
            <a:ext cx="10698884" cy="365125"/>
          </a:xfrm>
        </p:spPr>
        <p:txBody>
          <a:bodyPr/>
          <a:lstStyle/>
          <a:p>
            <a:pPr algn="l"/>
            <a:r>
              <a:rPr lang="en-US" sz="1800" dirty="0" smtClean="0"/>
              <a:t>1	 Hatton, Programming Languages and Safety-Related Systems , 1995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308767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7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– File I/O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600" dirty="0" smtClean="0"/>
              <a:t>Read file into buffer (in chunks), output to another file.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689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</a:t>
            </a:r>
            <a:endParaRPr lang="en-US" dirty="0"/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11712" t="22212" r="27435" b="12846"/>
          <a:stretch/>
        </p:blipFill>
        <p:spPr>
          <a:xfrm>
            <a:off x="1097280" y="118456"/>
            <a:ext cx="8912262" cy="5160126"/>
          </a:xfrm>
          <a:prstGeom prst="rect">
            <a:avLst/>
          </a:prstGeom>
        </p:spPr>
      </p:pic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E5644-1E61-4311-A31E-84CB9C7AA8A9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8386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Haskell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11256" t="28298" r="55326" b="63311"/>
          <a:stretch/>
        </p:blipFill>
        <p:spPr>
          <a:xfrm>
            <a:off x="908404" y="2296633"/>
            <a:ext cx="8846727" cy="1205102"/>
          </a:xfrm>
          <a:prstGeom prst="rect">
            <a:avLst/>
          </a:prstGeom>
        </p:spPr>
      </p:pic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E5644-1E61-4311-A31E-84CB9C7AA8A9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0641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might improve conciseness?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Simplified, expressive syntax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/>
              <a:t>Objects, abstractions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Less checks on variable’s state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Use of external libraries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String interfaces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Collection </a:t>
            </a:r>
            <a:r>
              <a:rPr lang="en-US" sz="3200" dirty="0"/>
              <a:t>interfaces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6070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200" i="1" dirty="0" smtClean="0"/>
              <a:t>What is the best programming language?</a:t>
            </a:r>
            <a:endParaRPr lang="en-US" sz="3200" i="1" dirty="0"/>
          </a:p>
          <a:p>
            <a:pPr>
              <a:buFont typeface="Wingdings" panose="05000000000000000000" pitchFamily="2" charset="2"/>
              <a:buChar char="Ø"/>
            </a:pPr>
            <a:endParaRPr lang="en-US" sz="3200" i="1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US" sz="3200" i="1" dirty="0" smtClean="0"/>
              <a:t>What is the best programming language for feature/project X ?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3200" i="1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3200" i="1" dirty="0" smtClean="0"/>
              <a:t>What are the advantages of a language over another?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0804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Any guess 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Gambling: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/>
              <a:t>Which paradigms are better/worse?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/>
              <a:t>Big Winner? (specific language)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/>
              <a:t>Big Loser?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/>
              <a:t>Ratio</a:t>
            </a:r>
          </a:p>
          <a:p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40</a:t>
            </a:fld>
            <a:endParaRPr lang="en-US" dirty="0"/>
          </a:p>
        </p:txBody>
      </p:sp>
      <p:pic>
        <p:nvPicPr>
          <p:cNvPr id="6" name="Picture 2" descr="http://www.massadventures.com/images/Casino_Games_Collag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5518" y="3064450"/>
            <a:ext cx="4206965" cy="2804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029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l="13047" t="45704" r="20001" b="18150"/>
          <a:stretch/>
        </p:blipFill>
        <p:spPr>
          <a:xfrm>
            <a:off x="0" y="296296"/>
            <a:ext cx="7300686" cy="2118548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– RQ1 </a:t>
            </a:r>
            <a:br>
              <a:rPr lang="en-US" dirty="0"/>
            </a:br>
            <a:r>
              <a:rPr lang="en-US" dirty="0"/>
              <a:t>(Conciseness / Lines of code)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41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34571" t="18593" r="22667" b="12658"/>
          <a:stretch/>
        </p:blipFill>
        <p:spPr>
          <a:xfrm>
            <a:off x="6690090" y="1957151"/>
            <a:ext cx="5588994" cy="4829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402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Conciseness (Lines of code)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Languages divided into two groups: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000" dirty="0" smtClean="0"/>
              <a:t>Group 1: functional and scripting – more concise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000" dirty="0"/>
              <a:t>Group </a:t>
            </a:r>
            <a:r>
              <a:rPr lang="en-US" sz="3000" dirty="0" smtClean="0"/>
              <a:t>2: OO and procedural – longer code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Major differences. i.e. Java 2.2-2.9 longer than Group 1.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Within the groups – no major difference.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Winner (by small amount): Python</a:t>
            </a:r>
            <a:endParaRPr lang="en-US" sz="32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9713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l="13047" t="45704" r="20001" b="18150"/>
          <a:stretch/>
        </p:blipFill>
        <p:spPr>
          <a:xfrm>
            <a:off x="0" y="296296"/>
            <a:ext cx="7300686" cy="2118548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– RQ1 </a:t>
            </a:r>
            <a:br>
              <a:rPr lang="en-US" dirty="0"/>
            </a:br>
            <a:r>
              <a:rPr lang="en-US" dirty="0"/>
              <a:t>(Conciseness / Lines of code)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43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34571" t="18593" r="22667" b="12658"/>
          <a:stretch/>
        </p:blipFill>
        <p:spPr>
          <a:xfrm>
            <a:off x="6690090" y="1957151"/>
            <a:ext cx="5588994" cy="4829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440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Size Of Executable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3200" dirty="0" smtClean="0"/>
              <a:t>RQ2 : Which programming language compile into smaller executables ?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Only those compiled successfully.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Languages are divided by whether they: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000" dirty="0" smtClean="0"/>
              <a:t>Compile into </a:t>
            </a:r>
            <a:r>
              <a:rPr lang="en-US" sz="3000" i="1" dirty="0" smtClean="0"/>
              <a:t>byte-code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000" dirty="0" smtClean="0"/>
              <a:t>Compile into </a:t>
            </a:r>
            <a:r>
              <a:rPr lang="en-US" sz="3000" i="1" dirty="0" smtClean="0"/>
              <a:t>native code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Ruby language – excluded, has no executable (interpreted).</a:t>
            </a:r>
            <a:endParaRPr lang="en-US" sz="32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9849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is it important?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Executable is saved on HD, transported on network.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Executable (at least parts of it) is loaded into memory. </a:t>
            </a:r>
            <a:br>
              <a:rPr lang="en-US" sz="3200" dirty="0" smtClean="0"/>
            </a:br>
            <a:r>
              <a:rPr lang="en-US" sz="3200" dirty="0" smtClean="0"/>
              <a:t>(more at RQ4)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/>
              <a:t>May turn irrelevant </a:t>
            </a:r>
            <a:r>
              <a:rPr lang="en-US" sz="3200" dirty="0" smtClean="0"/>
              <a:t>as years go by: HD </a:t>
            </a:r>
            <a:r>
              <a:rPr lang="en-US" sz="3200" dirty="0"/>
              <a:t>sizes and speed increase (SSD</a:t>
            </a:r>
            <a:r>
              <a:rPr lang="en-US" sz="3200" dirty="0" smtClean="0"/>
              <a:t>).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320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Embedded systems.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32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8077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Native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Code </a:t>
            </a:r>
            <a:r>
              <a:rPr lang="en-US" sz="3200" dirty="0"/>
              <a:t>that is compiled to run with a particular processor (such as an Intel x86-class processor) and its set of instructions</a:t>
            </a:r>
            <a:r>
              <a:rPr lang="en-US" sz="3200" dirty="0" smtClean="0"/>
              <a:t>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Programs compiled into native code: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000" dirty="0" smtClean="0"/>
              <a:t>C, C++, Go, Haskell</a:t>
            </a:r>
            <a:endParaRPr lang="en-US" sz="3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46</a:t>
            </a:fld>
            <a:endParaRPr lang="en-US" dirty="0"/>
          </a:p>
        </p:txBody>
      </p:sp>
      <p:pic>
        <p:nvPicPr>
          <p:cNvPr id="2050" name="Picture 2" descr="https://upload.wikimedia.org/wikipedia/commons/thumb/2/2a/Mips32_addi.svg/500px-Mips32_addi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1633" y="4745285"/>
            <a:ext cx="47625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0945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Byte-code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An intermediate instruction set, to which source code is compiled.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Then, Byte code can be either 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000" dirty="0" smtClean="0"/>
              <a:t>Interpreted by interpreter/Virtual machine.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000" dirty="0" smtClean="0"/>
              <a:t>Compiled to native code on demand (JIT compilation).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Highly portable.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/>
              <a:t>Programs compiled into </a:t>
            </a:r>
            <a:r>
              <a:rPr lang="en-US" sz="3200" dirty="0" smtClean="0"/>
              <a:t>byte code</a:t>
            </a:r>
            <a:r>
              <a:rPr lang="en-US" sz="3200" dirty="0"/>
              <a:t>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000" dirty="0" smtClean="0"/>
              <a:t>Java, Python, C#, F#</a:t>
            </a:r>
            <a:endParaRPr lang="en-US" sz="3000" dirty="0"/>
          </a:p>
          <a:p>
            <a:pPr>
              <a:buFont typeface="Wingdings" panose="05000000000000000000" pitchFamily="2" charset="2"/>
              <a:buChar char="Ø"/>
            </a:pP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3038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Size Of Executable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RQ2 : Which programming language compile into smaller executables ?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000" dirty="0" smtClean="0"/>
              <a:t>Byte-code ? (</a:t>
            </a:r>
            <a:r>
              <a:rPr lang="en-US" sz="3000" dirty="0"/>
              <a:t>Java, Python, C#, F</a:t>
            </a:r>
            <a:r>
              <a:rPr lang="en-US" sz="3000" dirty="0" smtClean="0"/>
              <a:t>#)</a:t>
            </a:r>
            <a:endParaRPr lang="en-US" sz="3000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000" dirty="0"/>
              <a:t>Native code ? (C, </a:t>
            </a:r>
            <a:r>
              <a:rPr lang="en-US" sz="3000" dirty="0" smtClean="0"/>
              <a:t>Go</a:t>
            </a:r>
            <a:r>
              <a:rPr lang="en-US" sz="3000" dirty="0"/>
              <a:t>, </a:t>
            </a:r>
            <a:r>
              <a:rPr lang="en-US" sz="3000" dirty="0" smtClean="0"/>
              <a:t>Haskell</a:t>
            </a:r>
            <a:r>
              <a:rPr lang="en-US" sz="3200" dirty="0"/>
              <a:t>)</a:t>
            </a:r>
            <a:endParaRPr lang="en-US" sz="3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15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Static vs. Dynamic linkage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000" dirty="0"/>
              <a:t>If </a:t>
            </a:r>
            <a:r>
              <a:rPr lang="en-US" sz="3000" i="1" dirty="0"/>
              <a:t>static</a:t>
            </a:r>
            <a:r>
              <a:rPr lang="en-US" sz="3000" dirty="0"/>
              <a:t> libraries are called, the linker will copy all the modules referenced by the program </a:t>
            </a:r>
            <a:r>
              <a:rPr lang="en-US" sz="3000" dirty="0" smtClean="0"/>
              <a:t>directly into </a:t>
            </a:r>
            <a:r>
              <a:rPr lang="en-US" sz="3000" dirty="0"/>
              <a:t>the executable. </a:t>
            </a:r>
            <a:endParaRPr lang="en-US" sz="3000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US" sz="3000" i="1" dirty="0" smtClean="0"/>
              <a:t>Dynamic Linking</a:t>
            </a:r>
            <a:r>
              <a:rPr lang="en-US" sz="3000" dirty="0" smtClean="0"/>
              <a:t> </a:t>
            </a:r>
            <a:r>
              <a:rPr lang="en-US" sz="3000" dirty="0"/>
              <a:t>Allows a process to add, remove, replace or relocate object modules during its execution.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2631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5169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 smtClean="0"/>
              <a:t>What might affect </a:t>
            </a:r>
            <a:r>
              <a:rPr lang="en-US" sz="3200" i="1" dirty="0" smtClean="0"/>
              <a:t>my</a:t>
            </a:r>
            <a:r>
              <a:rPr lang="en-US" sz="3200" dirty="0" smtClean="0"/>
              <a:t> selection of language ?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My languages knowledge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Project/company decisions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Moods and trends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Existence of libraries/tools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Open source community/support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i="1" dirty="0" smtClean="0"/>
              <a:t>Empirical features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US" sz="3000" dirty="0"/>
          </a:p>
          <a:p>
            <a:pPr>
              <a:buFont typeface="Wingdings" panose="05000000000000000000" pitchFamily="2" charset="2"/>
              <a:buChar char="Ø"/>
            </a:pPr>
            <a:endParaRPr lang="en-US" sz="3200" dirty="0"/>
          </a:p>
          <a:p>
            <a:pPr>
              <a:buFont typeface="Wingdings" panose="05000000000000000000" pitchFamily="2" charset="2"/>
              <a:buChar char="Ø"/>
            </a:pPr>
            <a:endParaRPr lang="en-US" sz="32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1344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Static vs. Dynamic linkage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000" dirty="0" smtClean="0"/>
              <a:t>…</a:t>
            </a:r>
            <a:endParaRPr lang="en-US" sz="3000" dirty="0"/>
          </a:p>
          <a:p>
            <a:pPr>
              <a:buFont typeface="Wingdings" panose="05000000000000000000" pitchFamily="2" charset="2"/>
              <a:buChar char="Ø"/>
            </a:pP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3769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Any guess 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Gambling: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/>
              <a:t>Which paradigms are better/worse?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/>
              <a:t>Big Winner? (specific language)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/>
              <a:t>Big Loser?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/>
              <a:t>Ratio</a:t>
            </a:r>
          </a:p>
          <a:p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51</a:t>
            </a:fld>
            <a:endParaRPr lang="en-US" dirty="0"/>
          </a:p>
        </p:txBody>
      </p:sp>
      <p:pic>
        <p:nvPicPr>
          <p:cNvPr id="4098" name="Picture 2" descr="http://desplainescommunityfoundation.org/wp-content/uploads/2013/08/CasinoSho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65586" y="3066722"/>
            <a:ext cx="4643259" cy="3097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6041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– </a:t>
            </a:r>
            <a:r>
              <a:rPr lang="en-US" dirty="0" smtClean="0"/>
              <a:t>RQ2 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(Size of executable)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52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2063" t="57753" r="46508" b="10748"/>
          <a:stretch/>
        </p:blipFill>
        <p:spPr>
          <a:xfrm>
            <a:off x="5138057" y="3308304"/>
            <a:ext cx="7053943" cy="258028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2275" t="17530" r="47249" b="22226"/>
          <a:stretch/>
        </p:blipFill>
        <p:spPr>
          <a:xfrm>
            <a:off x="0" y="-83445"/>
            <a:ext cx="7062360" cy="5033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236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Size of Executable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Three consecutive groups: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000" dirty="0" smtClean="0"/>
              <a:t>Group 1: Native, Large executables (Go, Haskell)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000" dirty="0"/>
              <a:t>Group </a:t>
            </a:r>
            <a:r>
              <a:rPr lang="en-US" sz="3000" dirty="0" smtClean="0"/>
              <a:t>2: Native, Small executable (C)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000" dirty="0" smtClean="0"/>
              <a:t>Group 3: Bytecode, Small executable (F#, C#, Java, Python)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3200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Winner (by small amount): Python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Losers: Go, Haskell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Ratio: Big, i.e. Java program 263 times smaller than Haskell !</a:t>
            </a:r>
            <a:endParaRPr lang="en-US" sz="32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6533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Size of Executable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Languages that compile to byte code – are significantly smaller.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Languages that prefer Static linking produce much larger executables.</a:t>
            </a:r>
            <a:endParaRPr lang="en-US" sz="32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3380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Time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RQ3 : Which programming languages have better running-time performance ?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Measure running time.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Small set of “Scalability tasks” – tasks that their input can be scaled up to create computing-intensive workload.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Exclude programs with errors and timeouts (over 3 mins.)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32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7234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Time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Example: </a:t>
            </a:r>
            <a:r>
              <a:rPr lang="en-US" sz="3200" i="1" dirty="0" smtClean="0"/>
              <a:t>Anagrams</a:t>
            </a:r>
            <a:endParaRPr lang="en-US" sz="3200" dirty="0" smtClean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400" dirty="0" smtClean="0"/>
              <a:t>Anagram = two words that have</a:t>
            </a:r>
            <a:br>
              <a:rPr lang="en-US" sz="2400" dirty="0" smtClean="0"/>
            </a:br>
            <a:r>
              <a:rPr lang="en-US" sz="2400" dirty="0" smtClean="0"/>
              <a:t>the same letters in different order.</a:t>
            </a:r>
            <a:br>
              <a:rPr lang="en-US" sz="2400" dirty="0" smtClean="0"/>
            </a:br>
            <a:r>
              <a:rPr lang="en-US" sz="2400" dirty="0" smtClean="0"/>
              <a:t>i.e. veil, </a:t>
            </a:r>
            <a:r>
              <a:rPr lang="en-US" sz="2400" dirty="0" err="1" smtClean="0"/>
              <a:t>levi</a:t>
            </a:r>
            <a:endParaRPr lang="en-US" sz="2400" dirty="0" smtClean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400" dirty="0" smtClean="0"/>
              <a:t>Task: on the dictionary in unixdict.txt,</a:t>
            </a:r>
            <a:br>
              <a:rPr lang="en-US" sz="2400" dirty="0" smtClean="0"/>
            </a:br>
            <a:r>
              <a:rPr lang="en-US" sz="2400" dirty="0" smtClean="0"/>
              <a:t>find the longest sets of anagrams </a:t>
            </a:r>
            <a:br>
              <a:rPr lang="en-US" sz="2400" dirty="0" smtClean="0"/>
            </a:br>
            <a:r>
              <a:rPr lang="en-US" sz="2400" dirty="0" smtClean="0"/>
              <a:t>(sets that contain the most words).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US" sz="2400" dirty="0" smtClean="0"/>
          </a:p>
          <a:p>
            <a:pPr lvl="1">
              <a:buFont typeface="Wingdings" panose="05000000000000000000" pitchFamily="2" charset="2"/>
              <a:buChar char="Ø"/>
            </a:pPr>
            <a:endParaRPr lang="en-US" sz="2800" dirty="0" smtClean="0"/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56</a:t>
            </a:fld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6125029" y="2572154"/>
            <a:ext cx="5821679" cy="3698017"/>
            <a:chOff x="6125029" y="2572154"/>
            <a:chExt cx="5821679" cy="3698017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2"/>
            <a:srcRect l="-11" t="9754" r="78783" b="45517"/>
            <a:stretch/>
          </p:blipFill>
          <p:spPr>
            <a:xfrm>
              <a:off x="6125029" y="2572154"/>
              <a:ext cx="2911565" cy="3698017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2"/>
            <a:srcRect t="54746" r="78783" b="3346"/>
            <a:stretch/>
          </p:blipFill>
          <p:spPr>
            <a:xfrm>
              <a:off x="9036594" y="2572154"/>
              <a:ext cx="2910114" cy="346478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87436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“Scalability tasks”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57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36984" t="6916" r="14974" b="14524"/>
          <a:stretch/>
        </p:blipFill>
        <p:spPr>
          <a:xfrm>
            <a:off x="4621057" y="14513"/>
            <a:ext cx="6589487" cy="6734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011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Time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200" dirty="0"/>
              <a:t>“Scalability tasks</a:t>
            </a:r>
            <a:r>
              <a:rPr lang="en-US" sz="3200" dirty="0" smtClean="0"/>
              <a:t>”: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000" dirty="0" smtClean="0"/>
              <a:t>Text-processing tasks (Anagrams, </a:t>
            </a:r>
            <a:r>
              <a:rPr lang="en-US" sz="3000" dirty="0" err="1" smtClean="0"/>
              <a:t>Semordnilap</a:t>
            </a:r>
            <a:r>
              <a:rPr lang="en-US" sz="3000" dirty="0" smtClean="0"/>
              <a:t>).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000" dirty="0" smtClean="0"/>
              <a:t>Combinatorial puzzles (N-Queens problem, Towers of Hanoi).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000" dirty="0" smtClean="0"/>
              <a:t>NP-Complete problems (Knapsack).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000" dirty="0" smtClean="0"/>
              <a:t>Sorting algorithms.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All </a:t>
            </a:r>
            <a:r>
              <a:rPr lang="en-US" sz="3200" dirty="0"/>
              <a:t>programs ran on very same inputs</a:t>
            </a:r>
            <a:r>
              <a:rPr lang="en-US" sz="3200" dirty="0" smtClean="0"/>
              <a:t>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Minimize effect of I/O.</a:t>
            </a:r>
            <a:endParaRPr lang="en-US" sz="3200" dirty="0"/>
          </a:p>
          <a:p>
            <a:pPr>
              <a:buFont typeface="Wingdings" panose="05000000000000000000" pitchFamily="2" charset="2"/>
              <a:buChar char="Ø"/>
            </a:pPr>
            <a:endParaRPr lang="en-US" sz="3200" dirty="0" smtClean="0"/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2457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</a:t>
            </a:r>
            <a:r>
              <a:rPr lang="en-US" dirty="0" smtClean="0"/>
              <a:t>Time - Why it is important?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Well, duh…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However: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000" dirty="0" smtClean="0"/>
              <a:t>In real-time systems it is critical.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000" dirty="0" smtClean="0"/>
              <a:t>Systems with performance needs – large inputs (i.e. web traffic).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000" dirty="0" smtClean="0"/>
              <a:t>On “information”/”everyday“ type applications – maybe less important? 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sz="2600" i="1" dirty="0" smtClean="0"/>
              <a:t>“</a:t>
            </a:r>
            <a:r>
              <a:rPr lang="en-US" sz="2600" i="1" dirty="0"/>
              <a:t>Most applications do not actually need better performance than Python </a:t>
            </a:r>
            <a:r>
              <a:rPr lang="en-US" sz="2600" i="1" dirty="0" smtClean="0"/>
              <a:t>offers”</a:t>
            </a:r>
            <a:r>
              <a:rPr lang="en-US" sz="2600" i="1" baseline="30000" dirty="0" smtClean="0"/>
              <a:t>1</a:t>
            </a:r>
            <a:endParaRPr lang="en-US" sz="2600" i="1" baseline="30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59</a:t>
            </a:fld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348342" y="6459785"/>
            <a:ext cx="10101943" cy="365125"/>
          </a:xfrm>
        </p:spPr>
        <p:txBody>
          <a:bodyPr/>
          <a:lstStyle/>
          <a:p>
            <a:pPr algn="l"/>
            <a:r>
              <a:rPr lang="en-US" sz="2000" dirty="0" smtClean="0"/>
              <a:t>1    E.s. Raymond, the art of </a:t>
            </a:r>
            <a:r>
              <a:rPr lang="en-US" sz="2000" dirty="0" err="1" smtClean="0"/>
              <a:t>unix</a:t>
            </a:r>
            <a:r>
              <a:rPr lang="en-US" sz="2000" dirty="0" smtClean="0"/>
              <a:t> programming, 2003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124089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Empirical Features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Conciseness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Maintainability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Performance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Safety</a:t>
            </a:r>
            <a:endParaRPr lang="en-US" sz="320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Fit the running environment</a:t>
            </a:r>
            <a:endParaRPr lang="en-US" sz="3200" dirty="0"/>
          </a:p>
          <a:p>
            <a:pPr>
              <a:buFont typeface="Wingdings" panose="05000000000000000000" pitchFamily="2" charset="2"/>
              <a:buChar char="Ø"/>
            </a:pPr>
            <a:endParaRPr lang="en-US" sz="32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0793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might affect running time?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Object oriented world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000" dirty="0" smtClean="0"/>
              <a:t>Constructors, Destructors.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200" dirty="0" smtClean="0"/>
              <a:t>Virtual tables.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Heap management, Garbage collection.</a:t>
            </a:r>
            <a:endParaRPr lang="en-US" sz="320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Transitions into machine code.</a:t>
            </a:r>
            <a:endParaRPr lang="en-US" sz="32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3602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Any guess 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Gambling: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/>
              <a:t>Which paradigms are better/worse?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/>
              <a:t>Big Winner? (specific language)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/>
              <a:t>Big Loser?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/>
              <a:t>Ratio</a:t>
            </a:r>
          </a:p>
          <a:p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61</a:t>
            </a:fld>
            <a:endParaRPr lang="en-US" dirty="0"/>
          </a:p>
        </p:txBody>
      </p:sp>
      <p:pic>
        <p:nvPicPr>
          <p:cNvPr id="6" name="Picture 2" descr="http://media.nj.com/politics_impact/photo/christie-horse-betting-mobilejpg-6f668930f2d44c3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9955" y="3116579"/>
            <a:ext cx="4245725" cy="2860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5889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– </a:t>
            </a:r>
            <a:r>
              <a:rPr lang="en-US" dirty="0" smtClean="0"/>
              <a:t>RQ3 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(Running Time: Computing-intensive tasks)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62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24570" t="20436" r="24425" b="11791"/>
          <a:stretch/>
        </p:blipFill>
        <p:spPr>
          <a:xfrm>
            <a:off x="81425" y="43543"/>
            <a:ext cx="6072487" cy="48187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5450" t="15050" r="18043" b="27364"/>
          <a:stretch/>
        </p:blipFill>
        <p:spPr>
          <a:xfrm>
            <a:off x="4942393" y="314544"/>
            <a:ext cx="6857722" cy="3082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273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Time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Procedural languages win. Scripting/Functional languages lose.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Big winner: C, Runner-up: Go (1.6 slower than C).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Ratio: Big – Haskell and Python 15.5-13.1 slower than Go. 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3200" dirty="0" smtClean="0"/>
          </a:p>
          <a:p>
            <a:pPr>
              <a:buFont typeface="Wingdings" panose="05000000000000000000" pitchFamily="2" charset="2"/>
              <a:buChar char="Ø"/>
            </a:pP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3552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</a:t>
            </a:r>
            <a:r>
              <a:rPr lang="en-US" dirty="0" smtClean="0"/>
              <a:t>Time – Performance tasks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Tasks that can be measured for performance, but don’t scale naturally to large instances.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000" dirty="0" smtClean="0"/>
              <a:t>Checksum algorithms (Credit Card Validation).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000" dirty="0" smtClean="0"/>
              <a:t>String manipulations (reversing words inside a string).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000" dirty="0" smtClean="0"/>
              <a:t>System-library access (Securing a temp file).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3200" dirty="0" smtClean="0"/>
          </a:p>
          <a:p>
            <a:pPr>
              <a:buFont typeface="Wingdings" panose="05000000000000000000" pitchFamily="2" charset="2"/>
              <a:buChar char="Ø"/>
            </a:pP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0118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– </a:t>
            </a:r>
            <a:r>
              <a:rPr lang="en-US" dirty="0" smtClean="0"/>
              <a:t>RQ3 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(Running Time: “Normal” performance tasks)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65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25131" t="38793" r="22064" b="21871"/>
          <a:stretch/>
        </p:blipFill>
        <p:spPr>
          <a:xfrm>
            <a:off x="1097280" y="276513"/>
            <a:ext cx="10058400" cy="4474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50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</a:t>
            </a:r>
            <a:r>
              <a:rPr lang="en-US" dirty="0" smtClean="0"/>
              <a:t>Time – Performance tasks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Results are much more varied.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The ratios are smaller: </a:t>
            </a:r>
            <a:r>
              <a:rPr lang="en-US" sz="3000" dirty="0" smtClean="0"/>
              <a:t>C# on Java: 2.5 faster, Python on Java: 6.6 faster.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Winners: procedural and Haskell, but all others are equally competitive.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Results show a difference between “everyday” and “computing intensive”.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8147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Usage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RQ4 : Which programming languages use memory more efficiently ?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Measured maximum RAM size consumed by the program.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Measured on the “Scalability tasks”.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Those who ran without errors or timeouts.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Includes memory of “runtime environment” (i.e. JVM)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32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4582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Mem. Usage - Why it is important?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As in “Size of executable” discussion, does the value of RAM decease ?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Still: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000" dirty="0" smtClean="0"/>
              <a:t>Application competing with others (mobile).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000" dirty="0" smtClean="0"/>
              <a:t>On performance driven systems – Exceeding max RAM affects performance badly (swap to disk).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000" dirty="0" smtClean="0"/>
              <a:t>Redundant RAM (excluding leaks) may reflect wrong usage of data structures?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6478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– </a:t>
            </a:r>
            <a:r>
              <a:rPr lang="en-US" dirty="0" smtClean="0"/>
              <a:t>RQ4 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(Max Memory usage)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69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21639" t="14696" r="27355" b="20099"/>
          <a:stretch/>
        </p:blipFill>
        <p:spPr>
          <a:xfrm>
            <a:off x="0" y="474832"/>
            <a:ext cx="5418011" cy="413657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228" t="22138" r="19312" b="26301"/>
          <a:stretch/>
        </p:blipFill>
        <p:spPr>
          <a:xfrm>
            <a:off x="4267200" y="474832"/>
            <a:ext cx="8171543" cy="3248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290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Research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9241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Safety / failure-proneness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RQ5 </a:t>
            </a:r>
            <a:r>
              <a:rPr lang="en-US" sz="3200" dirty="0"/>
              <a:t>: Which programming languages are less </a:t>
            </a:r>
            <a:r>
              <a:rPr lang="en-US" sz="3200" i="1" dirty="0"/>
              <a:t>failure-prone? </a:t>
            </a:r>
            <a:endParaRPr lang="en-US" sz="3200" i="1" dirty="0" smtClean="0"/>
          </a:p>
          <a:p>
            <a:endParaRPr lang="en-US" sz="3200" i="1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…</a:t>
            </a:r>
            <a:endParaRPr lang="en-US" sz="32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2194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71</a:t>
            </a:fld>
            <a:endParaRPr lang="en-US" dirty="0"/>
          </a:p>
        </p:txBody>
      </p:sp>
      <p:pic>
        <p:nvPicPr>
          <p:cNvPr id="5" name="Picture 5" descr="http://girls2015.mobi/wp-content/uploads/2015/10/casino-movie-1-825x51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5256" y="3030358"/>
            <a:ext cx="5069837" cy="3134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9755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72</a:t>
            </a:fld>
            <a:endParaRPr lang="en-US" dirty="0"/>
          </a:p>
        </p:txBody>
      </p:sp>
      <p:pic>
        <p:nvPicPr>
          <p:cNvPr id="8194" name="Picture 2" descr="http://www.inspiredtecllc.com/images/Casino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0790" y="2460198"/>
            <a:ext cx="4291693" cy="3408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7299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discussion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Capability </a:t>
            </a:r>
            <a:r>
              <a:rPr lang="en-US" sz="3200" dirty="0"/>
              <a:t>and behavior differences between </a:t>
            </a:r>
            <a:r>
              <a:rPr lang="en-US" sz="3200" i="1" dirty="0" smtClean="0"/>
              <a:t>programmers</a:t>
            </a:r>
            <a:r>
              <a:rPr lang="en-US" sz="3200" dirty="0"/>
              <a:t> </a:t>
            </a:r>
            <a:r>
              <a:rPr lang="en-US" sz="3200" dirty="0" smtClean="0"/>
              <a:t>– Proved more important than </a:t>
            </a:r>
            <a:r>
              <a:rPr lang="en-US" sz="3200" i="1" dirty="0" smtClean="0"/>
              <a:t>languages</a:t>
            </a:r>
            <a:r>
              <a:rPr lang="en-US" sz="3200" dirty="0" smtClean="0"/>
              <a:t>. </a:t>
            </a:r>
            <a:r>
              <a:rPr lang="en-US" sz="3200" baseline="30000" dirty="0" smtClean="0"/>
              <a:t>1</a:t>
            </a:r>
            <a:endParaRPr lang="en-US" sz="3200" baseline="30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73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097280" y="6459785"/>
            <a:ext cx="10366374" cy="365125"/>
          </a:xfrm>
        </p:spPr>
        <p:txBody>
          <a:bodyPr/>
          <a:lstStyle/>
          <a:p>
            <a:pPr algn="l"/>
            <a:r>
              <a:rPr lang="en-US" sz="1800" dirty="0" smtClean="0"/>
              <a:t>1 </a:t>
            </a:r>
            <a:r>
              <a:rPr lang="en-US" sz="1800" dirty="0" err="1" smtClean="0"/>
              <a:t>L.Prechelt</a:t>
            </a:r>
            <a:r>
              <a:rPr lang="en-US" sz="1800" dirty="0" smtClean="0"/>
              <a:t>, "An empirical comparison of seven programming languages", 2000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30422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Bibliography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469333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Accessing list elements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75</a:t>
            </a:fld>
            <a:endParaRPr lang="en-US" dirty="0"/>
          </a:p>
        </p:txBody>
      </p:sp>
      <p:pic>
        <p:nvPicPr>
          <p:cNvPr id="1028" name="Picture 4" descr="list monst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3857" y="2986664"/>
            <a:ext cx="5524500" cy="2762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9160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Research Questions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RQ1 : Which programming languages make for more </a:t>
            </a:r>
            <a:r>
              <a:rPr lang="en-US" sz="3200" i="1" dirty="0" smtClean="0"/>
              <a:t>concise</a:t>
            </a:r>
            <a:r>
              <a:rPr lang="en-US" sz="3200" dirty="0" smtClean="0"/>
              <a:t> code ?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/>
              <a:t>RQ2 : Which programming </a:t>
            </a:r>
            <a:r>
              <a:rPr lang="en-US" sz="3200" dirty="0" smtClean="0"/>
              <a:t>languages </a:t>
            </a:r>
            <a:r>
              <a:rPr lang="en-US" sz="3200" dirty="0"/>
              <a:t>compile into smaller </a:t>
            </a:r>
            <a:r>
              <a:rPr lang="en-US" sz="3200" i="1" dirty="0"/>
              <a:t>executables</a:t>
            </a:r>
            <a:r>
              <a:rPr lang="en-US" sz="3200" dirty="0"/>
              <a:t> </a:t>
            </a:r>
            <a:r>
              <a:rPr lang="en-US" sz="3200" dirty="0" smtClean="0"/>
              <a:t>?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/>
              <a:t>RQ3 : Which programming languages have better </a:t>
            </a:r>
            <a:r>
              <a:rPr lang="en-US" sz="3200" i="1" dirty="0"/>
              <a:t>running-time</a:t>
            </a:r>
            <a:r>
              <a:rPr lang="en-US" sz="3200" dirty="0"/>
              <a:t> performance ?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3200" dirty="0"/>
          </a:p>
          <a:p>
            <a:pPr>
              <a:buFont typeface="Wingdings" panose="05000000000000000000" pitchFamily="2" charset="2"/>
              <a:buChar char="Ø"/>
            </a:pPr>
            <a:endParaRPr lang="en-US" sz="32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0873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Research Questions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200" dirty="0"/>
              <a:t>RQ4 : Which programming languages use </a:t>
            </a:r>
            <a:r>
              <a:rPr lang="en-US" sz="3200" i="1" dirty="0"/>
              <a:t>memory</a:t>
            </a:r>
            <a:r>
              <a:rPr lang="en-US" sz="3200" dirty="0"/>
              <a:t> more efficiently ?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RQ5 : </a:t>
            </a:r>
            <a:r>
              <a:rPr lang="en-US" sz="3200" dirty="0"/>
              <a:t>Which programming languages are less </a:t>
            </a:r>
            <a:r>
              <a:rPr lang="en-US" sz="3200" i="1" dirty="0" smtClean="0"/>
              <a:t>failure-prone</a:t>
            </a:r>
            <a:r>
              <a:rPr lang="en-US" sz="3200" i="1" dirty="0"/>
              <a:t>?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3200" dirty="0"/>
          </a:p>
          <a:p>
            <a:pPr>
              <a:buFont typeface="Wingdings" panose="05000000000000000000" pitchFamily="2" charset="2"/>
              <a:buChar char="Ø"/>
            </a:pPr>
            <a:endParaRPr lang="en-US" sz="32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7744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2514</TotalTime>
  <Words>1776</Words>
  <Application>Microsoft Office PowerPoint</Application>
  <PresentationFormat>Widescreen</PresentationFormat>
  <Paragraphs>408</Paragraphs>
  <Slides>75</Slides>
  <Notes>12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75</vt:i4>
      </vt:variant>
    </vt:vector>
  </HeadingPairs>
  <TitlesOfParts>
    <vt:vector size="81" baseType="lpstr">
      <vt:lpstr>Arial</vt:lpstr>
      <vt:lpstr>Calibri</vt:lpstr>
      <vt:lpstr>Calibri Light</vt:lpstr>
      <vt:lpstr>Courier New</vt:lpstr>
      <vt:lpstr>Wingdings</vt:lpstr>
      <vt:lpstr>Retrospect</vt:lpstr>
      <vt:lpstr>A Comparative Study of Programming Languages  in Rosetta Code</vt:lpstr>
      <vt:lpstr>Time allocation – hidden</vt:lpstr>
      <vt:lpstr>Overview</vt:lpstr>
      <vt:lpstr>Overview</vt:lpstr>
      <vt:lpstr>Overview</vt:lpstr>
      <vt:lpstr>Empirical Features</vt:lpstr>
      <vt:lpstr>Research</vt:lpstr>
      <vt:lpstr>Research Questions</vt:lpstr>
      <vt:lpstr>Research Questions</vt:lpstr>
      <vt:lpstr>Research Method</vt:lpstr>
      <vt:lpstr>Research Method</vt:lpstr>
      <vt:lpstr>Research Method – Task selection</vt:lpstr>
      <vt:lpstr>Research Method – Language selection</vt:lpstr>
      <vt:lpstr>Overview</vt:lpstr>
      <vt:lpstr>Overview</vt:lpstr>
      <vt:lpstr>Programming Paradigms</vt:lpstr>
      <vt:lpstr>Definition</vt:lpstr>
      <vt:lpstr>Languages by paradigms</vt:lpstr>
      <vt:lpstr>Programming Paradigms</vt:lpstr>
      <vt:lpstr>Procedural Paradigm</vt:lpstr>
      <vt:lpstr>Procedural Paradigm</vt:lpstr>
      <vt:lpstr>Procedural Paradigm</vt:lpstr>
      <vt:lpstr>Procedural Paradigm</vt:lpstr>
      <vt:lpstr>Object oriented paradigm</vt:lpstr>
      <vt:lpstr>Object oriented paradigm</vt:lpstr>
      <vt:lpstr>Object oriented paradigm</vt:lpstr>
      <vt:lpstr>Object oriented paradigm</vt:lpstr>
      <vt:lpstr>Object oriented paradigm</vt:lpstr>
      <vt:lpstr>Functional Paradigm</vt:lpstr>
      <vt:lpstr>Functional Paradigm</vt:lpstr>
      <vt:lpstr>Results</vt:lpstr>
      <vt:lpstr>Conciseness</vt:lpstr>
      <vt:lpstr>Results format</vt:lpstr>
      <vt:lpstr>Conciseness</vt:lpstr>
      <vt:lpstr>Why it is important?</vt:lpstr>
      <vt:lpstr>Example – File I/O</vt:lpstr>
      <vt:lpstr>C</vt:lpstr>
      <vt:lpstr>Haskell</vt:lpstr>
      <vt:lpstr>What might improve conciseness?</vt:lpstr>
      <vt:lpstr>Any guess ?</vt:lpstr>
      <vt:lpstr>Results – RQ1  (Conciseness / Lines of code)</vt:lpstr>
      <vt:lpstr>Conciseness (Lines of code)</vt:lpstr>
      <vt:lpstr>Results – RQ1  (Conciseness / Lines of code)</vt:lpstr>
      <vt:lpstr>Size Of Executable</vt:lpstr>
      <vt:lpstr>Why is it important?</vt:lpstr>
      <vt:lpstr>Native code</vt:lpstr>
      <vt:lpstr>Byte-code</vt:lpstr>
      <vt:lpstr>Size Of Executable</vt:lpstr>
      <vt:lpstr>Static vs. Dynamic linkage</vt:lpstr>
      <vt:lpstr>Static vs. Dynamic linkage</vt:lpstr>
      <vt:lpstr>Any guess ?</vt:lpstr>
      <vt:lpstr>Results – RQ2  (Size of executable)</vt:lpstr>
      <vt:lpstr>Size of Executable</vt:lpstr>
      <vt:lpstr>Size of Executable</vt:lpstr>
      <vt:lpstr>Running Time</vt:lpstr>
      <vt:lpstr>Running Time</vt:lpstr>
      <vt:lpstr>“Scalability tasks”</vt:lpstr>
      <vt:lpstr>Running Time</vt:lpstr>
      <vt:lpstr>Running Time - Why it is important?</vt:lpstr>
      <vt:lpstr>What might affect running time?</vt:lpstr>
      <vt:lpstr>Any guess ?</vt:lpstr>
      <vt:lpstr>Results – RQ3  (Running Time: Computing-intensive tasks)</vt:lpstr>
      <vt:lpstr>Running Time</vt:lpstr>
      <vt:lpstr>Running Time – Performance tasks</vt:lpstr>
      <vt:lpstr>Results – RQ3  (Running Time: “Normal” performance tasks)</vt:lpstr>
      <vt:lpstr>Running Time – Performance tasks</vt:lpstr>
      <vt:lpstr>Memory Usage</vt:lpstr>
      <vt:lpstr>Mem. Usage - Why it is important?</vt:lpstr>
      <vt:lpstr>Results – RQ4  (Max Memory usage)</vt:lpstr>
      <vt:lpstr>Safety / failure-proneness</vt:lpstr>
      <vt:lpstr>PowerPoint Presentation</vt:lpstr>
      <vt:lpstr>PowerPoint Presentation</vt:lpstr>
      <vt:lpstr>Further discussion</vt:lpstr>
      <vt:lpstr>Bibliography</vt:lpstr>
      <vt:lpstr>Lists</vt:lpstr>
    </vt:vector>
  </TitlesOfParts>
  <Company>Trustwave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Comparative Study of Programming Languages  in Rosetta Code</dc:title>
  <dc:creator>Nir Attar</dc:creator>
  <cp:lastModifiedBy>Nir Attar</cp:lastModifiedBy>
  <cp:revision>162</cp:revision>
  <dcterms:created xsi:type="dcterms:W3CDTF">2015-10-22T08:30:40Z</dcterms:created>
  <dcterms:modified xsi:type="dcterms:W3CDTF">2015-11-05T15:53:03Z</dcterms:modified>
</cp:coreProperties>
</file>